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8"/>
  </p:notesMasterIdLst>
  <p:sldIdLst>
    <p:sldId id="256" r:id="rId5"/>
    <p:sldId id="262" r:id="rId6"/>
    <p:sldId id="257" r:id="rId7"/>
    <p:sldId id="267" r:id="rId8"/>
    <p:sldId id="270" r:id="rId9"/>
    <p:sldId id="264" r:id="rId10"/>
    <p:sldId id="271" r:id="rId11"/>
    <p:sldId id="265" r:id="rId12"/>
    <p:sldId id="272" r:id="rId13"/>
    <p:sldId id="266" r:id="rId14"/>
    <p:sldId id="274" r:id="rId15"/>
    <p:sldId id="268"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Report Summary" id="{B9B51309-D148-4332-87C2-07BE32FBCA3B}">
          <p14:sldIdLst>
            <p14:sldId id="262"/>
            <p14:sldId id="257"/>
          </p14:sldIdLst>
        </p14:section>
        <p14:section name="Selected Neighborhoods" id="{956EA04A-027E-4A32-B0B8-FB061750BF77}">
          <p14:sldIdLst>
            <p14:sldId id="267"/>
            <p14:sldId id="270"/>
            <p14:sldId id="264"/>
            <p14:sldId id="271"/>
            <p14:sldId id="265"/>
            <p14:sldId id="272"/>
            <p14:sldId id="266"/>
            <p14:sldId id="274"/>
            <p14:sldId id="268"/>
          </p14:sldIdLst>
        </p14:section>
        <p14:section name="Conclusion" id="{28701F9C-5699-4104-B98D-B8BE5F50D50B}">
          <p14:sldIdLst>
            <p14:sldId id="26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B4A6"/>
    <a:srgbClr val="EFD5A2"/>
    <a:srgbClr val="ECE1CA"/>
    <a:srgbClr val="734F29"/>
    <a:srgbClr val="D24726"/>
    <a:srgbClr val="DD462F"/>
    <a:srgbClr val="AEB785"/>
    <a:srgbClr val="3B3026"/>
    <a:srgbClr val="795531"/>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115" autoAdjust="0"/>
    <p:restoredTop sz="94280" autoAdjust="0"/>
  </p:normalViewPr>
  <p:slideViewPr>
    <p:cSldViewPr snapToGrid="0">
      <p:cViewPr>
        <p:scale>
          <a:sx n="115" d="100"/>
          <a:sy n="115" d="100"/>
        </p:scale>
        <p:origin x="138" y="3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8/13/2021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0" y="0"/>
            <a:ext cx="12192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ctrTitle"/>
          </p:nvPr>
        </p:nvSpPr>
        <p:spPr>
          <a:xfrm>
            <a:off x="838200" y="2061006"/>
            <a:ext cx="10515600" cy="2387600"/>
          </a:xfrm>
        </p:spPr>
        <p:txBody>
          <a:bodyPr anchor="b">
            <a:normAutofit/>
          </a:bodyPr>
          <a:lstStyle>
            <a:lvl1pPr algn="l">
              <a:defRPr sz="5400">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38202" y="5110609"/>
            <a:ext cx="6705599" cy="1137793"/>
          </a:xfrm>
        </p:spPr>
        <p:txBody>
          <a:bodyPr>
            <a:normAutofit/>
          </a:bodyPr>
          <a:lstStyle>
            <a:lvl1pPr marL="0" indent="0" algn="l">
              <a:lnSpc>
                <a:spcPct val="150000"/>
              </a:lnSpc>
              <a:spcBef>
                <a:spcPts val="600"/>
              </a:spcBef>
              <a:buNone/>
              <a:defRPr sz="2800">
                <a:solidFill>
                  <a:srgbClr val="D24726"/>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8/13/2021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718549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8/13/2021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596921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10095346" y="0"/>
            <a:ext cx="2096655"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Vertical Title 1"/>
          <p:cNvSpPr>
            <a:spLocks noGrp="1"/>
          </p:cNvSpPr>
          <p:nvPr>
            <p:ph type="title" orient="vert"/>
          </p:nvPr>
        </p:nvSpPr>
        <p:spPr>
          <a:xfrm>
            <a:off x="10215419" y="365125"/>
            <a:ext cx="1819564" cy="5811838"/>
          </a:xfrm>
        </p:spPr>
        <p:txBody>
          <a:bodyPr vert="eaVert" anchor="b">
            <a:normAutofit/>
          </a:bodyPr>
          <a:lstStyle>
            <a:lvl1pPr>
              <a:defRPr sz="3600">
                <a:solidFill>
                  <a:schemeClr val="bg1"/>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8/13/2021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10095346" y="0"/>
            <a:ext cx="2096655"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302266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4434" y="0"/>
            <a:ext cx="10749367" cy="1208868"/>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838201" y="1825625"/>
            <a:ext cx="4167753" cy="4351338"/>
          </a:xfrm>
        </p:spPr>
        <p:txBody>
          <a:bodyPr>
            <a:normAutofit/>
          </a:bodyPr>
          <a:lstStyle>
            <a:lvl1pPr marL="0" indent="0">
              <a:lnSpc>
                <a:spcPct val="150000"/>
              </a:lnSpc>
              <a:spcAft>
                <a:spcPts val="1200"/>
              </a:spcAft>
              <a:buNone/>
              <a:defRPr sz="1600">
                <a:solidFill>
                  <a:schemeClr val="bg1">
                    <a:lumMod val="50000"/>
                  </a:schemeClr>
                </a:solidFill>
              </a:defRPr>
            </a:lvl1pPr>
            <a:lvl2pPr>
              <a:lnSpc>
                <a:spcPct val="150000"/>
              </a:lnSpc>
              <a:spcAft>
                <a:spcPts val="1200"/>
              </a:spcAft>
              <a:defRPr sz="1400">
                <a:solidFill>
                  <a:schemeClr val="bg1">
                    <a:lumMod val="50000"/>
                  </a:schemeClr>
                </a:solidFill>
              </a:defRPr>
            </a:lvl2pPr>
            <a:lvl3pPr>
              <a:lnSpc>
                <a:spcPct val="150000"/>
              </a:lnSpc>
              <a:spcAft>
                <a:spcPts val="1200"/>
              </a:spcAft>
              <a:defRPr sz="1200">
                <a:solidFill>
                  <a:schemeClr val="bg1">
                    <a:lumMod val="50000"/>
                  </a:schemeClr>
                </a:solidFill>
              </a:defRPr>
            </a:lvl3pPr>
            <a:lvl4pPr>
              <a:lnSpc>
                <a:spcPct val="150000"/>
              </a:lnSpc>
              <a:spcAft>
                <a:spcPts val="1200"/>
              </a:spcAft>
              <a:defRPr sz="1100">
                <a:solidFill>
                  <a:schemeClr val="bg1">
                    <a:lumMod val="50000"/>
                  </a:schemeClr>
                </a:solidFill>
              </a:defRPr>
            </a:lvl4pPr>
            <a:lvl5pPr>
              <a:lnSpc>
                <a:spcPct val="150000"/>
              </a:lnSpc>
              <a:spcAft>
                <a:spcPts val="1200"/>
              </a:spcAft>
              <a:defRPr sz="1100">
                <a:solidFill>
                  <a:schemeClr val="bg1">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EEBAAA-29B5-4AF5-BC5F-7E580C29002D}" type="datetimeFigureOut">
              <a:rPr lang="en-US" smtClean="0"/>
              <a:t>8/13/2021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5656882" y="1709738"/>
            <a:ext cx="653511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1" y="2402238"/>
            <a:ext cx="4508715" cy="2187227"/>
          </a:xfrm>
        </p:spPr>
        <p:txBody>
          <a:bodyPr anchor="ctr">
            <a:noAutofit/>
          </a:bodyPr>
          <a:lstStyle>
            <a:lvl1pPr algn="l">
              <a:defRPr sz="4800">
                <a:solidFill>
                  <a:srgbClr val="D247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323308" y="2402237"/>
            <a:ext cx="5269424" cy="2187226"/>
          </a:xfrm>
        </p:spPr>
        <p:txBody>
          <a:bodyPr anchor="ctr">
            <a:normAutofit/>
          </a:bodyPr>
          <a:lstStyle>
            <a:lvl1pPr marL="0" indent="0">
              <a:lnSpc>
                <a:spcPct val="150000"/>
              </a:lnSpc>
              <a:buNone/>
              <a:defRPr sz="2800">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EEBAAA-29B5-4AF5-BC5F-7E580C29002D}" type="datetimeFigureOut">
              <a:rPr lang="en-US" smtClean="0"/>
              <a:t>8/13/2021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5656882" y="1709738"/>
            <a:ext cx="653511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335655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5" name="Date Placeholder 4"/>
          <p:cNvSpPr>
            <a:spLocks noGrp="1"/>
          </p:cNvSpPr>
          <p:nvPr>
            <p:ph type="dt" sz="half" idx="10"/>
          </p:nvPr>
        </p:nvSpPr>
        <p:spPr/>
        <p:txBody>
          <a:bodyPr/>
          <a:lstStyle/>
          <a:p>
            <a:fld id="{8BEEBAAA-29B5-4AF5-BC5F-7E580C29002D}" type="datetimeFigureOut">
              <a:rPr lang="en-US" smtClean="0"/>
              <a:t>8/13/2021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
        <p:nvSpPr>
          <p:cNvPr id="9" name="Rectangle 8"/>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328223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0"/>
            <a:ext cx="10737851" cy="1228436"/>
          </a:xfrm>
        </p:spPr>
        <p:txBody>
          <a:bodyPr anchor="b">
            <a:normAutofit/>
          </a:bodyPr>
          <a:lstStyle>
            <a:lvl1pPr>
              <a:defRPr sz="3600">
                <a:solidFill>
                  <a:schemeClr val="bg1"/>
                </a:solidFill>
              </a:defRPr>
            </a:lvl1pPr>
          </a:lstStyle>
          <a:p>
            <a:r>
              <a:rPr lang="en-US" smtClean="0"/>
              <a:t>Click to edit Master title style</a:t>
            </a:r>
            <a:endParaRPr lang="en-US"/>
          </a:p>
        </p:txBody>
      </p:sp>
      <p:sp>
        <p:nvSpPr>
          <p:cNvPr id="3" name="Text Placeholder 2"/>
          <p:cNvSpPr>
            <a:spLocks noGrp="1"/>
          </p:cNvSpPr>
          <p:nvPr>
            <p:ph type="body" idx="1"/>
          </p:nvPr>
        </p:nvSpPr>
        <p:spPr>
          <a:xfrm>
            <a:off x="831851" y="1489075"/>
            <a:ext cx="5156200"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1851" y="2193927"/>
            <a:ext cx="5156200" cy="397827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dirty="0"/>
          </a:p>
        </p:txBody>
      </p:sp>
      <p:sp>
        <p:nvSpPr>
          <p:cNvPr id="5" name="Text Placeholder 4"/>
          <p:cNvSpPr>
            <a:spLocks noGrp="1"/>
          </p:cNvSpPr>
          <p:nvPr>
            <p:ph type="body" sz="quarter" idx="3"/>
          </p:nvPr>
        </p:nvSpPr>
        <p:spPr>
          <a:xfrm>
            <a:off x="6189664" y="1489075"/>
            <a:ext cx="5157787"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9664" y="2193927"/>
            <a:ext cx="5157787" cy="397827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7" name="Date Placeholder 6"/>
          <p:cNvSpPr>
            <a:spLocks noGrp="1"/>
          </p:cNvSpPr>
          <p:nvPr>
            <p:ph type="dt" sz="half" idx="10"/>
          </p:nvPr>
        </p:nvSpPr>
        <p:spPr/>
        <p:txBody>
          <a:bodyPr/>
          <a:lstStyle/>
          <a:p>
            <a:fld id="{8BEEBAAA-29B5-4AF5-BC5F-7E580C29002D}" type="datetimeFigureOut">
              <a:rPr lang="en-US" smtClean="0"/>
              <a:t>8/13/2021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60EDB8-5305-433F-BE41-D7A86D811DB3}" type="slidenum">
              <a:rPr lang="en-US" smtClean="0"/>
              <a:t>‹#›</a:t>
            </a:fld>
            <a:endParaRPr lang="en-US"/>
          </a:p>
        </p:txBody>
      </p:sp>
      <p:sp>
        <p:nvSpPr>
          <p:cNvPr id="11" name="Rectangle 10"/>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606029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BEEBAAA-29B5-4AF5-BC5F-7E580C29002D}" type="datetimeFigureOut">
              <a:rPr lang="en-US" smtClean="0"/>
              <a:t>8/13/2021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60EDB8-5305-433F-BE41-D7A86D811DB3}" type="slidenum">
              <a:rPr lang="en-US" smtClean="0"/>
              <a:t>‹#›</a:t>
            </a:fld>
            <a:endParaRPr lang="en-US"/>
          </a:p>
        </p:txBody>
      </p:sp>
      <p:sp>
        <p:nvSpPr>
          <p:cNvPr id="7" name="Rectangle 6"/>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00814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EEBAAA-29B5-4AF5-BC5F-7E580C29002D}" type="datetimeFigureOut">
              <a:rPr lang="en-US" smtClean="0"/>
              <a:t>8/13/2021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4037432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7"/>
            <a:ext cx="6172200" cy="487362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EEBAAA-29B5-4AF5-BC5F-7E580C29002D}" type="datetimeFigureOut">
              <a:rPr lang="en-US" smtClean="0"/>
              <a:t>8/13/2021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1784193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EEBAAA-29B5-4AF5-BC5F-7E580C29002D}" type="datetimeFigureOut">
              <a:rPr lang="en-US" smtClean="0"/>
              <a:t>8/13/2021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3161095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2"/>
            <a:ext cx="3276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EEBAAA-29B5-4AF5-BC5F-7E580C29002D}" type="datetimeFigureOut">
              <a:rPr lang="en-US" smtClean="0"/>
              <a:t>8/13/2021</a:t>
            </a:fld>
            <a:endParaRPr lang="en-US"/>
          </a:p>
        </p:txBody>
      </p:sp>
      <p:sp>
        <p:nvSpPr>
          <p:cNvPr id="5" name="Footer Placeholder 4"/>
          <p:cNvSpPr>
            <a:spLocks noGrp="1"/>
          </p:cNvSpPr>
          <p:nvPr>
            <p:ph type="ftr" sz="quarter" idx="3"/>
          </p:nvPr>
        </p:nvSpPr>
        <p:spPr>
          <a:xfrm>
            <a:off x="4648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077200" y="6356352"/>
            <a:ext cx="3276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60EDB8-5305-433F-BE41-D7A86D811DB3}" type="slidenum">
              <a:rPr lang="en-US" smtClean="0"/>
              <a:t>‹#›</a:t>
            </a:fld>
            <a:endParaRPr lang="en-US"/>
          </a:p>
        </p:txBody>
      </p: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ct val="30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ct val="3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ct val="3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2B4A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Queens, New York: Where to Build New Vegetarian and Vegan Restaurants</a:t>
            </a:r>
            <a:endParaRPr lang="en-US" dirty="0"/>
          </a:p>
        </p:txBody>
      </p:sp>
      <p:sp>
        <p:nvSpPr>
          <p:cNvPr id="3" name="Subtitle 2"/>
          <p:cNvSpPr>
            <a:spLocks noGrp="1"/>
          </p:cNvSpPr>
          <p:nvPr>
            <p:ph type="subTitle" idx="1"/>
          </p:nvPr>
        </p:nvSpPr>
        <p:spPr>
          <a:xfrm>
            <a:off x="838202" y="5110609"/>
            <a:ext cx="10425543" cy="1137793"/>
          </a:xfrm>
        </p:spPr>
        <p:txBody>
          <a:bodyPr>
            <a:normAutofit fontScale="92500" lnSpcReduction="20000"/>
          </a:bodyPr>
          <a:lstStyle/>
          <a:p>
            <a:r>
              <a:rPr lang="en-US" dirty="0" smtClean="0"/>
              <a:t>An analysis of areas in Queens, New York for Your New Vegetarian and Vegan Dining using </a:t>
            </a:r>
            <a:r>
              <a:rPr lang="en-US" smtClean="0"/>
              <a:t>Foursquare Data</a:t>
            </a:r>
            <a:endParaRPr lang="en-US" dirty="0"/>
          </a:p>
        </p:txBody>
      </p:sp>
    </p:spTree>
    <p:extLst>
      <p:ext uri="{BB962C8B-B14F-4D97-AF65-F5344CB8AC3E}">
        <p14:creationId xmlns:p14="http://schemas.microsoft.com/office/powerpoint/2010/main" val="24718077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 3</a:t>
            </a:r>
            <a:endParaRPr lang="en-US" dirty="0"/>
          </a:p>
        </p:txBody>
      </p:sp>
      <p:pic>
        <p:nvPicPr>
          <p:cNvPr id="4" name="Content Placeholder 3"/>
          <p:cNvPicPr>
            <a:picLocks noGrp="1" noChangeAspect="1"/>
          </p:cNvPicPr>
          <p:nvPr>
            <p:ph idx="1"/>
          </p:nvPr>
        </p:nvPicPr>
        <p:blipFill rotWithShape="1">
          <a:blip r:embed="rId2"/>
          <a:srcRect l="23286" t="51424" r="4518" b="32967"/>
          <a:stretch/>
        </p:blipFill>
        <p:spPr>
          <a:xfrm>
            <a:off x="292692" y="3680510"/>
            <a:ext cx="11715750" cy="1424890"/>
          </a:xfrm>
          <a:prstGeom prst="rect">
            <a:avLst/>
          </a:prstGeom>
        </p:spPr>
      </p:pic>
      <p:sp>
        <p:nvSpPr>
          <p:cNvPr id="5" name="TextBox 4"/>
          <p:cNvSpPr txBox="1"/>
          <p:nvPr/>
        </p:nvSpPr>
        <p:spPr>
          <a:xfrm>
            <a:off x="604434" y="1619250"/>
            <a:ext cx="10254066" cy="1200329"/>
          </a:xfrm>
          <a:prstGeom prst="rect">
            <a:avLst/>
          </a:prstGeom>
          <a:noFill/>
        </p:spPr>
        <p:txBody>
          <a:bodyPr wrap="square" rtlCol="0">
            <a:spAutoFit/>
          </a:bodyPr>
          <a:lstStyle/>
          <a:p>
            <a:r>
              <a:rPr lang="en-US" sz="2400" b="1" dirty="0" smtClean="0">
                <a:solidFill>
                  <a:schemeClr val="bg1">
                    <a:lumMod val="50000"/>
                  </a:schemeClr>
                </a:solidFill>
              </a:rPr>
              <a:t>Breezy Point </a:t>
            </a:r>
            <a:r>
              <a:rPr lang="en-US" sz="2400" dirty="0" smtClean="0">
                <a:solidFill>
                  <a:schemeClr val="bg1">
                    <a:lumMod val="50000"/>
                  </a:schemeClr>
                </a:solidFill>
              </a:rPr>
              <a:t>and </a:t>
            </a:r>
            <a:r>
              <a:rPr lang="en-US" sz="2400" b="1" dirty="0" err="1" smtClean="0">
                <a:solidFill>
                  <a:schemeClr val="bg1">
                    <a:lumMod val="50000"/>
                  </a:schemeClr>
                </a:solidFill>
              </a:rPr>
              <a:t>Neponsit</a:t>
            </a:r>
            <a:r>
              <a:rPr lang="en-US" sz="2400" dirty="0" smtClean="0">
                <a:solidFill>
                  <a:schemeClr val="bg1">
                    <a:lumMod val="50000"/>
                  </a:schemeClr>
                </a:solidFill>
              </a:rPr>
              <a:t> neighborhoods are another cluster that has established restaurants and area attractions. It appears to be another possible location for a </a:t>
            </a:r>
            <a:r>
              <a:rPr lang="en-US" sz="2400" dirty="0">
                <a:solidFill>
                  <a:schemeClr val="bg1">
                    <a:lumMod val="50000"/>
                  </a:schemeClr>
                </a:solidFill>
              </a:rPr>
              <a:t>new vegetarian and vegan </a:t>
            </a:r>
            <a:r>
              <a:rPr lang="en-US" sz="2400" dirty="0" smtClean="0">
                <a:solidFill>
                  <a:schemeClr val="bg1">
                    <a:lumMod val="50000"/>
                  </a:schemeClr>
                </a:solidFill>
              </a:rPr>
              <a:t>restaurant. </a:t>
            </a:r>
            <a:endParaRPr lang="en-US" sz="2400" dirty="0">
              <a:solidFill>
                <a:schemeClr val="bg1">
                  <a:lumMod val="50000"/>
                </a:schemeClr>
              </a:solidFill>
            </a:endParaRPr>
          </a:p>
        </p:txBody>
      </p:sp>
    </p:spTree>
    <p:extLst>
      <p:ext uri="{BB962C8B-B14F-4D97-AF65-F5344CB8AC3E}">
        <p14:creationId xmlns:p14="http://schemas.microsoft.com/office/powerpoint/2010/main" val="244445438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 3 Area</a:t>
            </a:r>
            <a:endParaRPr lang="en-US" dirty="0"/>
          </a:p>
        </p:txBody>
      </p:sp>
      <p:pic>
        <p:nvPicPr>
          <p:cNvPr id="4" name="Picture 3"/>
          <p:cNvPicPr>
            <a:picLocks noChangeAspect="1"/>
          </p:cNvPicPr>
          <p:nvPr/>
        </p:nvPicPr>
        <p:blipFill rotWithShape="1">
          <a:blip r:embed="rId2"/>
          <a:srcRect l="21816" t="21631" r="5214" b="6979"/>
          <a:stretch/>
        </p:blipFill>
        <p:spPr>
          <a:xfrm>
            <a:off x="1449979" y="1587289"/>
            <a:ext cx="9208496" cy="5067631"/>
          </a:xfrm>
          <a:prstGeom prst="rect">
            <a:avLst/>
          </a:prstGeom>
        </p:spPr>
      </p:pic>
    </p:spTree>
    <p:extLst>
      <p:ext uri="{BB962C8B-B14F-4D97-AF65-F5344CB8AC3E}">
        <p14:creationId xmlns:p14="http://schemas.microsoft.com/office/powerpoint/2010/main" val="167851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These Areas Were Chosen</a:t>
            </a:r>
            <a:endParaRPr lang="en-US" dirty="0"/>
          </a:p>
        </p:txBody>
      </p:sp>
      <p:sp>
        <p:nvSpPr>
          <p:cNvPr id="3" name="Content Placeholder 2"/>
          <p:cNvSpPr>
            <a:spLocks noGrp="1"/>
          </p:cNvSpPr>
          <p:nvPr>
            <p:ph sz="half" idx="1"/>
          </p:nvPr>
        </p:nvSpPr>
        <p:spPr>
          <a:xfrm>
            <a:off x="838200" y="1825625"/>
            <a:ext cx="10515600" cy="2621684"/>
          </a:xfrm>
        </p:spPr>
        <p:txBody>
          <a:bodyPr>
            <a:normAutofit/>
          </a:bodyPr>
          <a:lstStyle/>
          <a:p>
            <a:r>
              <a:rPr lang="en-US" sz="2400" dirty="0" smtClean="0"/>
              <a:t>Restaurants are already established in these neighborhoods so those seeking restaurants are already going to these neighborhoods</a:t>
            </a:r>
          </a:p>
          <a:p>
            <a:r>
              <a:rPr lang="en-US" sz="2400" dirty="0" smtClean="0"/>
              <a:t>Neighborhood locations contain vegetarian and vegan restaurants as one of the most common neighborhood but very few options for diners</a:t>
            </a:r>
          </a:p>
          <a:p>
            <a:r>
              <a:rPr lang="en-US" sz="2400" dirty="0" smtClean="0"/>
              <a:t>Area attractions such as event spaces, beaches, and tennis courts may be interested in a vegetarian </a:t>
            </a:r>
            <a:r>
              <a:rPr lang="en-US" sz="2400" dirty="0"/>
              <a:t>and vegan </a:t>
            </a:r>
            <a:r>
              <a:rPr lang="en-US" sz="2400" dirty="0" smtClean="0"/>
              <a:t>restaurant option</a:t>
            </a:r>
          </a:p>
          <a:p>
            <a:endParaRPr lang="en-US" dirty="0"/>
          </a:p>
        </p:txBody>
      </p:sp>
    </p:spTree>
    <p:extLst>
      <p:ext uri="{BB962C8B-B14F-4D97-AF65-F5344CB8AC3E}">
        <p14:creationId xmlns:p14="http://schemas.microsoft.com/office/powerpoint/2010/main" val="19500055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a:xfrm>
            <a:off x="838201" y="1825625"/>
            <a:ext cx="10515600" cy="2438804"/>
          </a:xfrm>
        </p:spPr>
        <p:txBody>
          <a:bodyPr>
            <a:noAutofit/>
          </a:bodyPr>
          <a:lstStyle/>
          <a:p>
            <a:pPr>
              <a:lnSpc>
                <a:spcPct val="100000"/>
              </a:lnSpc>
            </a:pPr>
            <a:r>
              <a:rPr lang="en-US" sz="2400" dirty="0" smtClean="0"/>
              <a:t>There are very few options for </a:t>
            </a:r>
            <a:r>
              <a:rPr lang="en-US" sz="2400" dirty="0"/>
              <a:t>vegetarian and vegan restaurants </a:t>
            </a:r>
            <a:r>
              <a:rPr lang="en-US" sz="2400" dirty="0" smtClean="0"/>
              <a:t> in Queens, New York though there are many multi-cultural restaurants. Adding a </a:t>
            </a:r>
            <a:r>
              <a:rPr lang="en-US" sz="2400" dirty="0"/>
              <a:t>vegetarian and vegan </a:t>
            </a:r>
            <a:r>
              <a:rPr lang="en-US" sz="2400" dirty="0" smtClean="0"/>
              <a:t>restaurant to these suggested neighborhoods may be the best for your business.</a:t>
            </a:r>
          </a:p>
        </p:txBody>
      </p:sp>
    </p:spTree>
    <p:extLst>
      <p:ext uri="{BB962C8B-B14F-4D97-AF65-F5344CB8AC3E}">
        <p14:creationId xmlns:p14="http://schemas.microsoft.com/office/powerpoint/2010/main" val="1518744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a:xfrm>
            <a:off x="838200" y="1825624"/>
            <a:ext cx="4876800" cy="4447761"/>
          </a:xfrm>
        </p:spPr>
        <p:txBody>
          <a:bodyPr>
            <a:normAutofit fontScale="92500" lnSpcReduction="20000"/>
          </a:bodyPr>
          <a:lstStyle/>
          <a:p>
            <a:r>
              <a:rPr lang="en-US" dirty="0"/>
              <a:t>Businesses looking to expand quality healthy foods not featuring animal products have much opportunity to establish themselves across </a:t>
            </a:r>
            <a:r>
              <a:rPr lang="en-US" dirty="0" smtClean="0"/>
              <a:t>Queens, New York. </a:t>
            </a:r>
          </a:p>
          <a:p>
            <a:r>
              <a:rPr lang="en-US" dirty="0" smtClean="0"/>
              <a:t>According </a:t>
            </a:r>
            <a:r>
              <a:rPr lang="en-US" dirty="0"/>
              <a:t>to Yelp.com reviews, quality vegetarian and vegan restaurants and dining venues would apparently be appreciated by local residents. More options will increase convenience for residents in particular neighborhoods by reducing travel and wait times for orders. </a:t>
            </a:r>
            <a:endParaRPr lang="en-US" dirty="0" smtClean="0"/>
          </a:p>
          <a:p>
            <a:r>
              <a:rPr lang="en-US" dirty="0" smtClean="0"/>
              <a:t>Those </a:t>
            </a:r>
            <a:r>
              <a:rPr lang="en-US" dirty="0"/>
              <a:t>looking for a variety of unique and bold flavors in vegetarian and vegan options may be pleased with a new dining option.</a:t>
            </a:r>
            <a:endParaRPr lang="en-US" dirty="0" smtClean="0"/>
          </a:p>
          <a:p>
            <a:endParaRPr lang="en-US" dirty="0"/>
          </a:p>
        </p:txBody>
      </p:sp>
      <p:sp>
        <p:nvSpPr>
          <p:cNvPr id="7" name="TextBox 6"/>
          <p:cNvSpPr txBox="1"/>
          <p:nvPr/>
        </p:nvSpPr>
        <p:spPr>
          <a:xfrm>
            <a:off x="6916366" y="1828800"/>
            <a:ext cx="3968885" cy="923330"/>
          </a:xfrm>
          <a:prstGeom prst="rect">
            <a:avLst/>
          </a:prstGeom>
          <a:noFill/>
        </p:spPr>
        <p:txBody>
          <a:bodyPr wrap="square" rtlCol="0">
            <a:spAutoFit/>
          </a:bodyPr>
          <a:lstStyle/>
          <a:p>
            <a:r>
              <a:rPr lang="en-US" dirty="0" smtClean="0"/>
              <a:t> There are 5 boroughs and 306 neighborhoods in New York City. One of the boroughs is Queens, New York. </a:t>
            </a:r>
            <a:endParaRPr lang="en-US" dirty="0"/>
          </a:p>
        </p:txBody>
      </p:sp>
    </p:spTree>
    <p:extLst>
      <p:ext uri="{BB962C8B-B14F-4D97-AF65-F5344CB8AC3E}">
        <p14:creationId xmlns:p14="http://schemas.microsoft.com/office/powerpoint/2010/main" val="20907338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 Library Sources</a:t>
            </a:r>
            <a:endParaRPr lang="en-US" dirty="0"/>
          </a:p>
        </p:txBody>
      </p:sp>
      <p:sp>
        <p:nvSpPr>
          <p:cNvPr id="3" name="Content Placeholder 2"/>
          <p:cNvSpPr>
            <a:spLocks noGrp="1"/>
          </p:cNvSpPr>
          <p:nvPr>
            <p:ph idx="1"/>
          </p:nvPr>
        </p:nvSpPr>
        <p:spPr>
          <a:xfrm>
            <a:off x="838200" y="1521229"/>
            <a:ext cx="10957560" cy="5054138"/>
          </a:xfrm>
        </p:spPr>
        <p:txBody>
          <a:bodyPr>
            <a:normAutofit fontScale="55000" lnSpcReduction="20000"/>
          </a:bodyPr>
          <a:lstStyle/>
          <a:p>
            <a:pPr>
              <a:lnSpc>
                <a:spcPct val="120000"/>
              </a:lnSpc>
            </a:pPr>
            <a:r>
              <a:rPr lang="en-US" sz="3100" dirty="0"/>
              <a:t>Foursquare data was generated to explore the most popular venues to locate vegetarian and vegan restaurants to determine the best neighborhoods for additional sites of vegetarian and vegan restaurants. </a:t>
            </a:r>
            <a:endParaRPr lang="en-US" sz="3100" dirty="0" smtClean="0"/>
          </a:p>
          <a:p>
            <a:pPr algn="ctr"/>
            <a:r>
              <a:rPr lang="en-US" sz="3600" b="1" dirty="0" smtClean="0"/>
              <a:t>Libraries used for analysis </a:t>
            </a:r>
          </a:p>
          <a:p>
            <a:pPr algn="ctr"/>
            <a:r>
              <a:rPr lang="en-US" sz="3100" dirty="0" smtClean="0"/>
              <a:t>          </a:t>
            </a:r>
            <a:r>
              <a:rPr lang="en-US" sz="3100" dirty="0" err="1" smtClean="0"/>
              <a:t>numpy</a:t>
            </a:r>
            <a:r>
              <a:rPr lang="en-US" sz="3100" dirty="0" smtClean="0"/>
              <a:t> 	</a:t>
            </a:r>
          </a:p>
          <a:p>
            <a:pPr algn="ctr"/>
            <a:r>
              <a:rPr lang="en-US" sz="3100" dirty="0" smtClean="0"/>
              <a:t>Folium </a:t>
            </a:r>
          </a:p>
          <a:p>
            <a:pPr algn="ctr"/>
            <a:r>
              <a:rPr lang="en-US" sz="3100" dirty="0" smtClean="0"/>
              <a:t>pandas </a:t>
            </a:r>
          </a:p>
          <a:p>
            <a:pPr algn="ctr"/>
            <a:r>
              <a:rPr lang="en-US" sz="3100" dirty="0" err="1" smtClean="0"/>
              <a:t>json</a:t>
            </a:r>
            <a:r>
              <a:rPr lang="en-US" sz="3100" dirty="0" smtClean="0"/>
              <a:t> </a:t>
            </a:r>
          </a:p>
          <a:p>
            <a:pPr algn="ctr"/>
            <a:r>
              <a:rPr lang="en-US" sz="3100" dirty="0" err="1" smtClean="0"/>
              <a:t>matplotlib</a:t>
            </a:r>
            <a:r>
              <a:rPr lang="en-US" sz="3100" dirty="0" smtClean="0"/>
              <a:t> </a:t>
            </a:r>
          </a:p>
          <a:p>
            <a:pPr algn="ctr"/>
            <a:r>
              <a:rPr lang="en-US" sz="3100" dirty="0" err="1" smtClean="0"/>
              <a:t>sklearn</a:t>
            </a:r>
            <a:endParaRPr lang="en-US" sz="3100" dirty="0" smtClean="0"/>
          </a:p>
          <a:p>
            <a:endParaRPr lang="en-US" dirty="0"/>
          </a:p>
        </p:txBody>
      </p:sp>
    </p:spTree>
    <p:extLst>
      <p:ext uri="{BB962C8B-B14F-4D97-AF65-F5344CB8AC3E}">
        <p14:creationId xmlns:p14="http://schemas.microsoft.com/office/powerpoint/2010/main" val="13286760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0337" y="1308623"/>
            <a:ext cx="4508715" cy="2187227"/>
          </a:xfrm>
        </p:spPr>
        <p:txBody>
          <a:bodyPr/>
          <a:lstStyle/>
          <a:p>
            <a:r>
              <a:rPr lang="en-US" dirty="0" smtClean="0"/>
              <a:t>Clustering of Neighborhoods</a:t>
            </a:r>
            <a:endParaRPr lang="en-US" dirty="0"/>
          </a:p>
        </p:txBody>
      </p:sp>
      <p:sp>
        <p:nvSpPr>
          <p:cNvPr id="3" name="Text Placeholder 2"/>
          <p:cNvSpPr>
            <a:spLocks noGrp="1"/>
          </p:cNvSpPr>
          <p:nvPr>
            <p:ph type="body" idx="1"/>
          </p:nvPr>
        </p:nvSpPr>
        <p:spPr/>
        <p:txBody>
          <a:bodyPr/>
          <a:lstStyle/>
          <a:p>
            <a:r>
              <a:rPr lang="en-US" dirty="0" smtClean="0"/>
              <a:t>Neighborhood Groups for Building Your New Restaurant as 3 Possible Options</a:t>
            </a:r>
            <a:endParaRPr lang="en-US" dirty="0"/>
          </a:p>
        </p:txBody>
      </p:sp>
      <p:sp>
        <p:nvSpPr>
          <p:cNvPr id="4" name="Rectangle 3"/>
          <p:cNvSpPr/>
          <p:nvPr/>
        </p:nvSpPr>
        <p:spPr>
          <a:xfrm>
            <a:off x="537556" y="3588502"/>
            <a:ext cx="4774276" cy="1569660"/>
          </a:xfrm>
          <a:prstGeom prst="rect">
            <a:avLst/>
          </a:prstGeom>
        </p:spPr>
        <p:txBody>
          <a:bodyPr wrap="square">
            <a:spAutoFit/>
          </a:bodyPr>
          <a:lstStyle/>
          <a:p>
            <a:r>
              <a:rPr lang="en-US" sz="2400" dirty="0">
                <a:solidFill>
                  <a:prstClr val="white">
                    <a:lumMod val="50000"/>
                  </a:prstClr>
                </a:solidFill>
              </a:rPr>
              <a:t>Out of 81 neighborhoods in Queens, New York, there are three </a:t>
            </a:r>
            <a:r>
              <a:rPr lang="en-US" sz="2400" dirty="0" smtClean="0">
                <a:solidFill>
                  <a:prstClr val="white">
                    <a:lumMod val="50000"/>
                  </a:prstClr>
                </a:solidFill>
              </a:rPr>
              <a:t>clusters of neighborhoods where </a:t>
            </a:r>
            <a:r>
              <a:rPr lang="en-US" sz="2400" dirty="0">
                <a:solidFill>
                  <a:prstClr val="white">
                    <a:lumMod val="50000"/>
                  </a:prstClr>
                </a:solidFill>
              </a:rPr>
              <a:t>a new restaurant could be built. </a:t>
            </a:r>
            <a:endParaRPr lang="en-US" dirty="0"/>
          </a:p>
        </p:txBody>
      </p:sp>
    </p:spTree>
    <p:extLst>
      <p:ext uri="{BB962C8B-B14F-4D97-AF65-F5344CB8AC3E}">
        <p14:creationId xmlns:p14="http://schemas.microsoft.com/office/powerpoint/2010/main" val="2201006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Visual Look at the possible Hot Spots of Queens, New York for the New Restaurant Using Folium Mapping </a:t>
            </a:r>
            <a:endParaRPr lang="en-US" dirty="0"/>
          </a:p>
        </p:txBody>
      </p:sp>
      <p:pic>
        <p:nvPicPr>
          <p:cNvPr id="4" name="Content Placeholder 3"/>
          <p:cNvPicPr>
            <a:picLocks noGrp="1" noChangeAspect="1"/>
          </p:cNvPicPr>
          <p:nvPr>
            <p:ph idx="1"/>
          </p:nvPr>
        </p:nvPicPr>
        <p:blipFill rotWithShape="1">
          <a:blip r:embed="rId2"/>
          <a:srcRect l="21976" t="20443" r="5014" b="6857"/>
          <a:stretch/>
        </p:blipFill>
        <p:spPr>
          <a:xfrm>
            <a:off x="1411255" y="1480071"/>
            <a:ext cx="9135724" cy="5117004"/>
          </a:xfrm>
          <a:prstGeom prst="rect">
            <a:avLst/>
          </a:prstGeom>
        </p:spPr>
      </p:pic>
    </p:spTree>
    <p:extLst>
      <p:ext uri="{BB962C8B-B14F-4D97-AF65-F5344CB8AC3E}">
        <p14:creationId xmlns:p14="http://schemas.microsoft.com/office/powerpoint/2010/main" val="630831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 </a:t>
            </a:r>
            <a:r>
              <a:rPr lang="en-US" dirty="0" smtClean="0"/>
              <a:t> 1</a:t>
            </a:r>
            <a:endParaRPr lang="en-US" dirty="0"/>
          </a:p>
        </p:txBody>
      </p:sp>
      <p:sp>
        <p:nvSpPr>
          <p:cNvPr id="3" name="Content Placeholder 2"/>
          <p:cNvSpPr>
            <a:spLocks noGrp="1"/>
          </p:cNvSpPr>
          <p:nvPr>
            <p:ph idx="1"/>
          </p:nvPr>
        </p:nvSpPr>
        <p:spPr>
          <a:xfrm>
            <a:off x="838201" y="1423987"/>
            <a:ext cx="10515600" cy="1543657"/>
          </a:xfrm>
        </p:spPr>
        <p:txBody>
          <a:bodyPr>
            <a:noAutofit/>
          </a:bodyPr>
          <a:lstStyle/>
          <a:p>
            <a:pPr>
              <a:lnSpc>
                <a:spcPct val="100000"/>
              </a:lnSpc>
            </a:pPr>
            <a:r>
              <a:rPr lang="en-US" sz="2400" dirty="0" smtClean="0"/>
              <a:t>Below are 5 neighborhoods that may support another vegetarian and vegan restaurant as it is listed as a 7</a:t>
            </a:r>
            <a:r>
              <a:rPr lang="en-US" sz="2400" baseline="30000" dirty="0" smtClean="0"/>
              <a:t>th</a:t>
            </a:r>
            <a:r>
              <a:rPr lang="en-US" sz="2400" dirty="0" smtClean="0"/>
              <a:t> and 10</a:t>
            </a:r>
            <a:r>
              <a:rPr lang="en-US" sz="2400" baseline="30000" dirty="0" smtClean="0"/>
              <a:t>th</a:t>
            </a:r>
            <a:r>
              <a:rPr lang="en-US" sz="2400" dirty="0" smtClean="0"/>
              <a:t> most common venue in two neighborhoods.</a:t>
            </a:r>
            <a:endParaRPr lang="en-US" sz="2400" dirty="0"/>
          </a:p>
        </p:txBody>
      </p:sp>
      <p:pic>
        <p:nvPicPr>
          <p:cNvPr id="6" name="Picture 5"/>
          <p:cNvPicPr>
            <a:picLocks noChangeAspect="1"/>
          </p:cNvPicPr>
          <p:nvPr/>
        </p:nvPicPr>
        <p:blipFill rotWithShape="1">
          <a:blip r:embed="rId2"/>
          <a:srcRect l="23442" t="22113" r="4535" b="12635"/>
          <a:stretch/>
        </p:blipFill>
        <p:spPr>
          <a:xfrm>
            <a:off x="3183774" y="2751512"/>
            <a:ext cx="7356765" cy="3749039"/>
          </a:xfrm>
          <a:prstGeom prst="rect">
            <a:avLst/>
          </a:prstGeom>
        </p:spPr>
      </p:pic>
    </p:spTree>
    <p:extLst>
      <p:ext uri="{BB962C8B-B14F-4D97-AF65-F5344CB8AC3E}">
        <p14:creationId xmlns:p14="http://schemas.microsoft.com/office/powerpoint/2010/main" val="1531532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 1 Area</a:t>
            </a:r>
            <a:endParaRPr lang="en-US" dirty="0"/>
          </a:p>
        </p:txBody>
      </p:sp>
      <p:pic>
        <p:nvPicPr>
          <p:cNvPr id="6" name="Picture 5"/>
          <p:cNvPicPr>
            <a:picLocks noChangeAspect="1"/>
          </p:cNvPicPr>
          <p:nvPr/>
        </p:nvPicPr>
        <p:blipFill rotWithShape="1">
          <a:blip r:embed="rId2"/>
          <a:srcRect l="21760" t="28133" r="5070" b="6826"/>
          <a:stretch/>
        </p:blipFill>
        <p:spPr>
          <a:xfrm>
            <a:off x="1305620" y="1571186"/>
            <a:ext cx="9748438" cy="4874219"/>
          </a:xfrm>
          <a:prstGeom prst="rect">
            <a:avLst/>
          </a:prstGeom>
        </p:spPr>
      </p:pic>
    </p:spTree>
    <p:extLst>
      <p:ext uri="{BB962C8B-B14F-4D97-AF65-F5344CB8AC3E}">
        <p14:creationId xmlns:p14="http://schemas.microsoft.com/office/powerpoint/2010/main" val="29769200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 2</a:t>
            </a:r>
            <a:endParaRPr lang="en-US" dirty="0"/>
          </a:p>
        </p:txBody>
      </p:sp>
      <p:pic>
        <p:nvPicPr>
          <p:cNvPr id="4" name="Content Placeholder 3"/>
          <p:cNvPicPr>
            <a:picLocks noGrp="1" noChangeAspect="1"/>
          </p:cNvPicPr>
          <p:nvPr>
            <p:ph idx="1"/>
          </p:nvPr>
        </p:nvPicPr>
        <p:blipFill rotWithShape="1">
          <a:blip r:embed="rId2"/>
          <a:srcRect l="22966" t="52404" r="3626" b="32650"/>
          <a:stretch/>
        </p:blipFill>
        <p:spPr>
          <a:xfrm>
            <a:off x="604434" y="3257551"/>
            <a:ext cx="11092267" cy="1270344"/>
          </a:xfrm>
          <a:prstGeom prst="rect">
            <a:avLst/>
          </a:prstGeom>
        </p:spPr>
      </p:pic>
      <p:sp>
        <p:nvSpPr>
          <p:cNvPr id="5" name="TextBox 4"/>
          <p:cNvSpPr txBox="1"/>
          <p:nvPr/>
        </p:nvSpPr>
        <p:spPr>
          <a:xfrm>
            <a:off x="955617" y="1708612"/>
            <a:ext cx="10398184" cy="830997"/>
          </a:xfrm>
          <a:prstGeom prst="rect">
            <a:avLst/>
          </a:prstGeom>
          <a:noFill/>
        </p:spPr>
        <p:txBody>
          <a:bodyPr wrap="square" rtlCol="0">
            <a:spAutoFit/>
          </a:bodyPr>
          <a:lstStyle/>
          <a:p>
            <a:r>
              <a:rPr lang="en-US" sz="2400" b="1" dirty="0" err="1" smtClean="0">
                <a:solidFill>
                  <a:schemeClr val="bg1">
                    <a:lumMod val="50000"/>
                  </a:schemeClr>
                </a:solidFill>
              </a:rPr>
              <a:t>Malba</a:t>
            </a:r>
            <a:r>
              <a:rPr lang="en-US" sz="2400" dirty="0" smtClean="0">
                <a:solidFill>
                  <a:schemeClr val="bg1">
                    <a:lumMod val="50000"/>
                  </a:schemeClr>
                </a:solidFill>
              </a:rPr>
              <a:t> and </a:t>
            </a:r>
            <a:r>
              <a:rPr lang="en-US" sz="2400" b="1" dirty="0" err="1" smtClean="0">
                <a:solidFill>
                  <a:schemeClr val="bg1">
                    <a:lumMod val="50000"/>
                  </a:schemeClr>
                </a:solidFill>
              </a:rPr>
              <a:t>Bayswater</a:t>
            </a:r>
            <a:r>
              <a:rPr lang="en-US" sz="2400" dirty="0" smtClean="0">
                <a:solidFill>
                  <a:schemeClr val="bg1">
                    <a:lumMod val="50000"/>
                  </a:schemeClr>
                </a:solidFill>
              </a:rPr>
              <a:t> areas have established restaurants and area attractions and may be interest in a vegetarian and vegan restaurant.</a:t>
            </a:r>
            <a:endParaRPr lang="en-US" sz="2400" dirty="0">
              <a:solidFill>
                <a:schemeClr val="bg1">
                  <a:lumMod val="50000"/>
                </a:schemeClr>
              </a:solidFill>
            </a:endParaRPr>
          </a:p>
        </p:txBody>
      </p:sp>
    </p:spTree>
    <p:extLst>
      <p:ext uri="{BB962C8B-B14F-4D97-AF65-F5344CB8AC3E}">
        <p14:creationId xmlns:p14="http://schemas.microsoft.com/office/powerpoint/2010/main" val="33536874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 2 Area</a:t>
            </a:r>
            <a:endParaRPr lang="en-US" dirty="0"/>
          </a:p>
        </p:txBody>
      </p:sp>
      <p:pic>
        <p:nvPicPr>
          <p:cNvPr id="6" name="Picture 5"/>
          <p:cNvPicPr>
            <a:picLocks noChangeAspect="1"/>
          </p:cNvPicPr>
          <p:nvPr/>
        </p:nvPicPr>
        <p:blipFill rotWithShape="1">
          <a:blip r:embed="rId2"/>
          <a:srcRect l="21943" t="20578" r="5252" b="7444"/>
          <a:stretch/>
        </p:blipFill>
        <p:spPr>
          <a:xfrm>
            <a:off x="1748941" y="1717288"/>
            <a:ext cx="8817190" cy="4903362"/>
          </a:xfrm>
          <a:prstGeom prst="rect">
            <a:avLst/>
          </a:prstGeom>
        </p:spPr>
      </p:pic>
    </p:spTree>
    <p:extLst>
      <p:ext uri="{BB962C8B-B14F-4D97-AF65-F5344CB8AC3E}">
        <p14:creationId xmlns:p14="http://schemas.microsoft.com/office/powerpoint/2010/main" val="3370684843"/>
      </p:ext>
    </p:extLst>
  </p:cSld>
  <p:clrMapOvr>
    <a:masterClrMapping/>
  </p:clrMapOvr>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Welcome to PowerPoint.potx" id="{43699C43-EC89-4A55-9A99-3FD944590577}" vid="{3C36ED3A-1C33-4ECB-8650-37D568EF45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1584528</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2012-06-20T23:39:00+00:00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TP102923943</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843282</LocLastLocAttemptVersionLookup>
    <IsSearchable xmlns="4873beb7-5857-4685-be1f-d57550cc96cc">true</IsSearchable>
    <TemplateTemplateType xmlns="4873beb7-5857-4685-be1f-d57550cc96cc">PowerPoint Template - Slideshow Launch</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LocMarketGroupTiers2 xmlns="4873beb7-5857-4685-be1f-d57550cc96cc" xsi:nil="true"/>
    <APAuthor xmlns="4873beb7-5857-4685-be1f-d57550cc96cc">
      <UserInfo>
        <DisplayName>REDMOND\v-sa</DisplayName>
        <AccountId>2467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970C04F-E7AC-41AB-9C6D-1B1BB88BFF7F}">
  <ds:schemaRefs>
    <ds:schemaRef ds:uri="http://schemas.microsoft.com/office/infopath/2007/PartnerControls"/>
    <ds:schemaRef ds:uri="http://purl.org/dc/terms/"/>
    <ds:schemaRef ds:uri="http://schemas.microsoft.com/office/2006/metadata/properties"/>
    <ds:schemaRef ds:uri="http://schemas.microsoft.com/office/2006/documentManagement/types"/>
    <ds:schemaRef ds:uri="http://purl.org/dc/elements/1.1/"/>
    <ds:schemaRef ds:uri="http://schemas.openxmlformats.org/package/2006/metadata/core-properties"/>
    <ds:schemaRef ds:uri="4873beb7-5857-4685-be1f-d57550cc96cc"/>
    <ds:schemaRef ds:uri="http://www.w3.org/XML/1998/namespace"/>
    <ds:schemaRef ds:uri="http://purl.org/dc/dcmitype/"/>
  </ds:schemaRefs>
</ds:datastoreItem>
</file>

<file path=customXml/itemProps2.xml><?xml version="1.0" encoding="utf-8"?>
<ds:datastoreItem xmlns:ds="http://schemas.openxmlformats.org/officeDocument/2006/customXml" ds:itemID="{C3DEC53A-9DF1-4780-BE92-17E971B7A9ED}">
  <ds:schemaRefs>
    <ds:schemaRef ds:uri="http://schemas.microsoft.com/sharepoint/v3/contenttype/forms"/>
  </ds:schemaRefs>
</ds:datastoreItem>
</file>

<file path=customXml/itemProps3.xml><?xml version="1.0" encoding="utf-8"?>
<ds:datastoreItem xmlns:ds="http://schemas.openxmlformats.org/officeDocument/2006/customXml" ds:itemID="{63EE7759-C66F-4EA4-9863-7EBA32518D3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Welcome to PowerPoint 2013</Template>
  <TotalTime>104</TotalTime>
  <Words>442</Words>
  <Application>Microsoft Office PowerPoint</Application>
  <PresentationFormat>Widescreen</PresentationFormat>
  <Paragraphs>36</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Segoe UI</vt:lpstr>
      <vt:lpstr>Segoe UI Light</vt:lpstr>
      <vt:lpstr>WelcomeDoc</vt:lpstr>
      <vt:lpstr>Queens, New York: Where to Build New Vegetarian and Vegan Restaurants</vt:lpstr>
      <vt:lpstr>Introduction</vt:lpstr>
      <vt:lpstr>Data / Library Sources</vt:lpstr>
      <vt:lpstr>Clustering of Neighborhoods</vt:lpstr>
      <vt:lpstr>A Visual Look at the possible Hot Spots of Queens, New York for the New Restaurant Using Folium Mapping </vt:lpstr>
      <vt:lpstr>Option  1</vt:lpstr>
      <vt:lpstr>Option 1 Area</vt:lpstr>
      <vt:lpstr>Option 2</vt:lpstr>
      <vt:lpstr>Option 2 Area</vt:lpstr>
      <vt:lpstr>Option 3</vt:lpstr>
      <vt:lpstr>Option 3 Area</vt:lpstr>
      <vt:lpstr>Why These Areas Were Chosen</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Queens, New York: New Vegetarian and Vegan Restaurant</dc:title>
  <dc:creator>Home</dc:creator>
  <cp:keywords/>
  <cp:lastModifiedBy>Home</cp:lastModifiedBy>
  <cp:revision>16</cp:revision>
  <dcterms:created xsi:type="dcterms:W3CDTF">2021-08-14T00:20:31Z</dcterms:created>
  <dcterms:modified xsi:type="dcterms:W3CDTF">2021-08-14T02:04:41Z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_TemplateID">
    <vt:lpwstr>TC029239449991</vt:lpwstr>
  </property>
  <property fmtid="{D5CDD505-2E9C-101B-9397-08002B2CF9AE}" pid="4" name="ContentTypeId">
    <vt:lpwstr>0x0101006EDDDB5EE6D98C44930B742096920B300400F5B6D36B3EF94B4E9A635CDF2A18F5B8</vt:lpwstr>
  </property>
  <property fmtid="{D5CDD505-2E9C-101B-9397-08002B2CF9AE}" pid="5" name="FeatureTags">
    <vt:lpwstr/>
  </property>
  <property fmtid="{D5CDD505-2E9C-101B-9397-08002B2CF9AE}" pid="6" name="LocalizationTags">
    <vt:lpwstr/>
  </property>
  <property fmtid="{D5CDD505-2E9C-101B-9397-08002B2CF9AE}" pid="7" name="ScenarioTags">
    <vt:lpwstr/>
  </property>
  <property fmtid="{D5CDD505-2E9C-101B-9397-08002B2CF9AE}" pid="8" name="CampaignTags">
    <vt:lpwstr/>
  </property>
</Properties>
</file>

<file path=docProps/thumbnail.jpeg>
</file>